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0" r:id="rId4"/>
    <p:sldId id="261" r:id="rId5"/>
    <p:sldId id="262" r:id="rId6"/>
    <p:sldId id="258" r:id="rId7"/>
    <p:sldId id="259" r:id="rId8"/>
    <p:sldId id="264" r:id="rId9"/>
    <p:sldId id="266" r:id="rId10"/>
    <p:sldId id="267" r:id="rId11"/>
    <p:sldId id="268" r:id="rId12"/>
    <p:sldId id="272" r:id="rId13"/>
    <p:sldId id="271" r:id="rId14"/>
    <p:sldId id="273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DD9753-0837-4BF6-AE63-A12AF3084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92B10F3-E015-43E2-84EE-E0D3F87A79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684F241-55DE-4645-88BC-EE2E4CD87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84D0FF-330E-4D3C-B3CF-95DB184E9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5646F2-368D-4316-ACEE-4C7AB3598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494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6EA5DA-BC69-4C8B-9B47-B67001016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78CC19-798B-4B46-A081-77882381FD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7DFE116-C27A-4E04-A7B0-12DA74AA3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FBD790-32DD-4443-A7A0-F8BC7FDFA4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97F636-A66C-49B8-B77D-A165D1860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98114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A84DB3B-FF04-4C09-99E3-9DC0E77968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F4DF93C-57FB-461F-844E-C4BFD4D3C2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5D5412-F019-428B-9A7A-C8C82522B1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937829-D7DC-4E3F-B109-5738F4B10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8B1D6C-A677-462D-A1D7-974FA944D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529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B7005E-4577-4318-BAF6-685AD7CCD1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884366-2AB4-4135-8411-419222634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5D7BE6-BC0F-40DC-A6E9-FCE55B6A8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B4E4A6-CF11-45F1-847E-6BED7E018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E93FEB-3365-4823-894B-9092B3762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4250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F64593-D7E9-4BA6-AB07-945FD42300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BC50635-618B-41E1-9CD3-2C6529CB2C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705733-608E-4D73-992B-AC9C7D697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021D69-4CFD-4181-AB6C-ADA5666F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A1E570-DD59-4658-BFAF-F38A74FFC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1883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B2067B-5AA3-4438-91B6-3A5F25674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FB929E-97F6-4ACA-BD4E-A9773F3FFA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68B75F6-BD8A-4976-8FB4-BC7BE6481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AB7BD5A-0E38-4281-9FD3-FA3C7D408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DBBD5B4-BFFD-4F57-8A95-D3CA1F2C7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D47ED0-85E2-4905-86A9-724302AEF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418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3C5B8E-9050-4B34-A0C2-960AC2CE2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14C9996-C3B0-4149-B1A0-02FDE8AFB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7225F99-414C-40C8-A1B7-BE0BB2AB8B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75BBA1F-02AC-4EAD-837F-C1B3FAED73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3511B53-9CD5-4F45-80DB-903B9250AD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8C239F1-110A-4A79-986C-C9865C58F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765D1BC-DC43-4844-9DF6-1B8036E58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2404F47-D8C1-4031-AD73-FF1DA13CD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5042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6E3121-B052-4036-9231-0FF1C684A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3E9F44F-0501-4DF6-8FD8-73EFBB2A3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D03BB4-9928-4304-A1D2-63F25BFEB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150CAE5-963C-446E-B544-860B6156F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4820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9CF0166-FAC4-4594-B090-B6399E3B06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E8EF32A-BC8A-4C5D-85A0-F17280474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1FC1BE2-508B-44FF-B8CD-FE199FF5F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162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193ED7-2F40-47C6-AD98-C74994B7F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E40F65-FA1E-444E-B65D-E73977E7F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5B6B424-65D2-4D73-AED2-7C0F8EB04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65CF588-2069-42DE-A699-A3B8FE420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4DE85DF-3EFC-446C-9C30-16CB9E669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38DFCD-796A-4A15-8470-1D882F100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437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AE2A14-F4FB-4301-BEB9-A0E2C8615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19BC850-1CE7-44FE-B229-91AECD401C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ED5789A-9B68-4391-B085-293EB004F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0763218-0D2E-40B2-8B60-1A940E2312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AB404A-5C2D-4F7A-884F-4B0C002E2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6946C69-CCF1-46CA-98DC-77AA830AB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8740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EAC8C78-889F-4F6A-A646-13B19FA31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B41A7E0-3DAD-4930-9D1C-BDC4592C5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BE3E12-07FB-480A-BE60-0C840BE43D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471DDE-FA43-48D9-88E8-E091C93B8C1A}" type="datetimeFigureOut">
              <a:rPr lang="zh-CN" altLang="en-US" smtClean="0"/>
              <a:t>2025/9/18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D073C6F-35DB-493D-9840-C65FBD247A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2AF98D-BEFB-4008-9336-8046C1123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5B0B7-3B65-4891-BA35-B34F8DC4AE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0656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E98B6-6C06-4100-B616-36BFF86ADF2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24</a:t>
            </a:r>
            <a:r>
              <a:rPr lang="zh-CN" altLang="en-US" dirty="0"/>
              <a:t>级控制培训计划（初稿）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869D135-C13A-412A-8655-A8EEAEC29B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易磊</a:t>
            </a:r>
            <a:endParaRPr lang="en-US" altLang="zh-CN" dirty="0"/>
          </a:p>
          <a:p>
            <a:r>
              <a:rPr lang="en-US" altLang="zh-CN" dirty="0"/>
              <a:t>2025.9</a:t>
            </a:r>
          </a:p>
        </p:txBody>
      </p:sp>
    </p:spTree>
    <p:extLst>
      <p:ext uri="{BB962C8B-B14F-4D97-AF65-F5344CB8AC3E}">
        <p14:creationId xmlns:p14="http://schemas.microsoft.com/office/powerpoint/2010/main" val="3213178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无人机培训知识点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DE809948-4615-4027-ADF5-77205BDC4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5492907"/>
              </p:ext>
            </p:extLst>
          </p:nvPr>
        </p:nvGraphicFramePr>
        <p:xfrm>
          <a:off x="1623848" y="1389811"/>
          <a:ext cx="8944304" cy="44673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6076">
                  <a:extLst>
                    <a:ext uri="{9D8B030D-6E8A-4147-A177-3AD203B41FA5}">
                      <a16:colId xmlns:a16="http://schemas.microsoft.com/office/drawing/2014/main" val="506212854"/>
                    </a:ext>
                  </a:extLst>
                </a:gridCol>
                <a:gridCol w="2236076">
                  <a:extLst>
                    <a:ext uri="{9D8B030D-6E8A-4147-A177-3AD203B41FA5}">
                      <a16:colId xmlns:a16="http://schemas.microsoft.com/office/drawing/2014/main" val="3431837117"/>
                    </a:ext>
                  </a:extLst>
                </a:gridCol>
                <a:gridCol w="2236076">
                  <a:extLst>
                    <a:ext uri="{9D8B030D-6E8A-4147-A177-3AD203B41FA5}">
                      <a16:colId xmlns:a16="http://schemas.microsoft.com/office/drawing/2014/main" val="3216866941"/>
                    </a:ext>
                  </a:extLst>
                </a:gridCol>
                <a:gridCol w="2236076">
                  <a:extLst>
                    <a:ext uri="{9D8B030D-6E8A-4147-A177-3AD203B41FA5}">
                      <a16:colId xmlns:a16="http://schemas.microsoft.com/office/drawing/2014/main" val="2515061118"/>
                    </a:ext>
                  </a:extLst>
                </a:gridCol>
              </a:tblGrid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硬件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软件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机械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视觉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8789065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电机及电调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飞控</a:t>
                      </a:r>
                      <a:r>
                        <a:rPr lang="en-US" altLang="zh-CN" dirty="0" err="1"/>
                        <a:t>STM32</a:t>
                      </a:r>
                      <a:r>
                        <a:rPr lang="zh-CN" altLang="en-US" dirty="0"/>
                        <a:t>外设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组装无人机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开发环境搭建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8057145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辅助电源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飞控源码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零件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linux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1129613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飞控板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飞控上位机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装配图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串口通信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6158751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光流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光流数据传输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其他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运动控制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2553550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遥控器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PID</a:t>
                      </a:r>
                      <a:r>
                        <a:rPr lang="zh-CN" altLang="en-US" dirty="0"/>
                        <a:t>调参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飞控、传感器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数据解析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4171076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底板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传感器调用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54319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1217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0902"/>
            <a:ext cx="10515600" cy="1325563"/>
          </a:xfrm>
        </p:spPr>
        <p:txBody>
          <a:bodyPr/>
          <a:lstStyle/>
          <a:p>
            <a:r>
              <a:rPr lang="zh-CN" altLang="en-US" dirty="0"/>
              <a:t>无人机培训计划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DE809948-4615-4027-ADF5-77205BDC4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6159275"/>
              </p:ext>
            </p:extLst>
          </p:nvPr>
        </p:nvGraphicFramePr>
        <p:xfrm>
          <a:off x="838200" y="766718"/>
          <a:ext cx="11049000" cy="52974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2241">
                  <a:extLst>
                    <a:ext uri="{9D8B030D-6E8A-4147-A177-3AD203B41FA5}">
                      <a16:colId xmlns:a16="http://schemas.microsoft.com/office/drawing/2014/main" val="1993070903"/>
                    </a:ext>
                  </a:extLst>
                </a:gridCol>
                <a:gridCol w="2777359">
                  <a:extLst>
                    <a:ext uri="{9D8B030D-6E8A-4147-A177-3AD203B41FA5}">
                      <a16:colId xmlns:a16="http://schemas.microsoft.com/office/drawing/2014/main" val="506212854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3431837117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3216866941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515061118"/>
                    </a:ext>
                  </a:extLst>
                </a:gridCol>
              </a:tblGrid>
              <a:tr h="51748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上课时间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/>
                        <a:t>朱宇凡 刘宇杰 陈赫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8789065"/>
                  </a:ext>
                </a:extLst>
              </a:tr>
              <a:tr h="51926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第四周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讲解、分发电路及模块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飞控调试技巧</a:t>
                      </a:r>
                      <a:endParaRPr lang="en-US" altLang="zh-CN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开发环境搭建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组装无人机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开发环境搭建</a:t>
                      </a:r>
                      <a:endParaRPr lang="en-US" altLang="zh-C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8057145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第六周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底板焊接与调试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飞控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组装无人机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图像处理、寻线</a:t>
                      </a:r>
                      <a:endParaRPr lang="en-US" altLang="zh-C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1129613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第七周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辅助电源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飞控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NC</a:t>
                      </a:r>
                      <a:r>
                        <a:rPr lang="zh-CN" altLang="en-US" dirty="0"/>
                        <a:t>雕刻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颜色、字符识别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6158751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第八周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底板、辅助电源模块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无人机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题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2553550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第九周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联调、无人机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题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oled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屏幕和小键盘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4171076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中期验收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5431913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6</a:t>
                      </a:r>
                      <a:r>
                        <a:rPr lang="zh-CN" altLang="en-US" dirty="0"/>
                        <a:t>第十周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联调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0289364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7</a:t>
                      </a:r>
                      <a:r>
                        <a:rPr lang="zh-CN" altLang="en-US" dirty="0"/>
                        <a:t>第十一周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联调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010422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8</a:t>
                      </a:r>
                      <a:r>
                        <a:rPr lang="zh-CN" altLang="en-US" dirty="0"/>
                        <a:t>第十二周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联调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983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3081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常驻座位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8AC0DDD-FBF3-4EFB-89FF-2423EC00F31C}"/>
              </a:ext>
            </a:extLst>
          </p:cNvPr>
          <p:cNvSpPr txBox="1"/>
          <p:nvPr/>
        </p:nvSpPr>
        <p:spPr>
          <a:xfrm>
            <a:off x="589695" y="1104846"/>
            <a:ext cx="9336210" cy="59003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/>
              <a:t>201</a:t>
            </a:r>
            <a:r>
              <a:rPr lang="zh-CN" altLang="en-US" sz="2400" dirty="0"/>
              <a:t>目前控制组共</a:t>
            </a:r>
            <a:r>
              <a:rPr lang="en-US" altLang="zh-CN" sz="2400" dirty="0"/>
              <a:t>12</a:t>
            </a:r>
            <a:r>
              <a:rPr lang="zh-CN" altLang="en-US" sz="2400" dirty="0"/>
              <a:t>组座位（传统控制），</a:t>
            </a:r>
            <a:r>
              <a:rPr lang="en-US" altLang="zh-CN" sz="2400" dirty="0"/>
              <a:t>203</a:t>
            </a:r>
            <a:r>
              <a:rPr lang="zh-CN" altLang="en-US" sz="2400" dirty="0"/>
              <a:t>共</a:t>
            </a:r>
            <a:r>
              <a:rPr lang="en-US" altLang="zh-CN" sz="2400" dirty="0"/>
              <a:t>5</a:t>
            </a:r>
            <a:r>
              <a:rPr lang="zh-CN" altLang="en-US" sz="2400" dirty="0"/>
              <a:t>组座位（无人机）</a:t>
            </a:r>
            <a:endParaRPr lang="en-US" altLang="zh-CN" sz="24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AF6B270-C433-48B2-A58D-54367D0DA70D}"/>
              </a:ext>
            </a:extLst>
          </p:cNvPr>
          <p:cNvSpPr/>
          <p:nvPr/>
        </p:nvSpPr>
        <p:spPr>
          <a:xfrm>
            <a:off x="1015968" y="2070038"/>
            <a:ext cx="4046483" cy="2329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9EA1A55-43F5-4772-868E-1F52CF4CDA38}"/>
              </a:ext>
            </a:extLst>
          </p:cNvPr>
          <p:cNvSpPr/>
          <p:nvPr/>
        </p:nvSpPr>
        <p:spPr>
          <a:xfrm>
            <a:off x="3591003" y="4473519"/>
            <a:ext cx="1471448" cy="939002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控制组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8D6BB3B-5447-4438-91A0-BA0A1D4AA3EA}"/>
              </a:ext>
            </a:extLst>
          </p:cNvPr>
          <p:cNvSpPr/>
          <p:nvPr/>
        </p:nvSpPr>
        <p:spPr>
          <a:xfrm>
            <a:off x="1015968" y="4477156"/>
            <a:ext cx="1471448" cy="939003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电力电子组</a:t>
            </a:r>
          </a:p>
        </p:txBody>
      </p:sp>
      <p:sp>
        <p:nvSpPr>
          <p:cNvPr id="7" name="箭头: 下 6">
            <a:extLst>
              <a:ext uri="{FF2B5EF4-FFF2-40B4-BE49-F238E27FC236}">
                <a16:creationId xmlns:a16="http://schemas.microsoft.com/office/drawing/2014/main" id="{C2DB58F0-0F96-455B-8DF9-4C831CD10C7E}"/>
              </a:ext>
            </a:extLst>
          </p:cNvPr>
          <p:cNvSpPr/>
          <p:nvPr/>
        </p:nvSpPr>
        <p:spPr>
          <a:xfrm rot="10800000">
            <a:off x="2881553" y="5261795"/>
            <a:ext cx="315311" cy="52551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C9B721B-39CE-43CF-94CC-BAB19A48E1FC}"/>
              </a:ext>
            </a:extLst>
          </p:cNvPr>
          <p:cNvSpPr/>
          <p:nvPr/>
        </p:nvSpPr>
        <p:spPr>
          <a:xfrm>
            <a:off x="1202525" y="3919598"/>
            <a:ext cx="1040525" cy="441434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货架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BBA383B-CCB8-4A23-9130-2476242A0FA2}"/>
              </a:ext>
            </a:extLst>
          </p:cNvPr>
          <p:cNvSpPr/>
          <p:nvPr/>
        </p:nvSpPr>
        <p:spPr>
          <a:xfrm>
            <a:off x="3767050" y="3922986"/>
            <a:ext cx="1040525" cy="441434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货架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BD773CD-ECEF-4982-A9D6-20539D80366A}"/>
              </a:ext>
            </a:extLst>
          </p:cNvPr>
          <p:cNvSpPr/>
          <p:nvPr/>
        </p:nvSpPr>
        <p:spPr>
          <a:xfrm>
            <a:off x="1231428" y="2112428"/>
            <a:ext cx="3463159" cy="521609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电力电子组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02297FF-1031-4A01-BEFF-109F9CE48778}"/>
              </a:ext>
            </a:extLst>
          </p:cNvPr>
          <p:cNvSpPr/>
          <p:nvPr/>
        </p:nvSpPr>
        <p:spPr>
          <a:xfrm>
            <a:off x="1231429" y="3327892"/>
            <a:ext cx="3463159" cy="52160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控制组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B4F172B-6563-4184-AF19-C946B6736D9B}"/>
              </a:ext>
            </a:extLst>
          </p:cNvPr>
          <p:cNvSpPr txBox="1"/>
          <p:nvPr/>
        </p:nvSpPr>
        <p:spPr>
          <a:xfrm>
            <a:off x="2363012" y="2696048"/>
            <a:ext cx="12779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201</a:t>
            </a:r>
            <a:r>
              <a:rPr lang="zh-CN" altLang="en-US" sz="3200" b="1" dirty="0">
                <a:solidFill>
                  <a:schemeClr val="bg1"/>
                </a:solidFill>
              </a:rPr>
              <a:t>东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BC58C339-B187-498B-8DAC-9F278A624C54}"/>
              </a:ext>
            </a:extLst>
          </p:cNvPr>
          <p:cNvSpPr/>
          <p:nvPr/>
        </p:nvSpPr>
        <p:spPr>
          <a:xfrm>
            <a:off x="6469117" y="2070038"/>
            <a:ext cx="4046483" cy="30130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/>
          </a:p>
        </p:txBody>
      </p:sp>
      <p:sp>
        <p:nvSpPr>
          <p:cNvPr id="17" name="箭头: 下 16">
            <a:extLst>
              <a:ext uri="{FF2B5EF4-FFF2-40B4-BE49-F238E27FC236}">
                <a16:creationId xmlns:a16="http://schemas.microsoft.com/office/drawing/2014/main" id="{7E08EECA-DD5A-4BDA-8756-E3E702557916}"/>
              </a:ext>
            </a:extLst>
          </p:cNvPr>
          <p:cNvSpPr/>
          <p:nvPr/>
        </p:nvSpPr>
        <p:spPr>
          <a:xfrm rot="10800000">
            <a:off x="7191701" y="5206615"/>
            <a:ext cx="315311" cy="52551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E8FEE669-BFBA-4506-AB61-E6BCF07064A4}"/>
              </a:ext>
            </a:extLst>
          </p:cNvPr>
          <p:cNvSpPr/>
          <p:nvPr/>
        </p:nvSpPr>
        <p:spPr>
          <a:xfrm rot="16200000">
            <a:off x="6440272" y="2843569"/>
            <a:ext cx="758439" cy="441434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货架</a:t>
            </a: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61CDA0A2-AEDD-4F43-88E0-3167EA75D4BF}"/>
              </a:ext>
            </a:extLst>
          </p:cNvPr>
          <p:cNvSpPr/>
          <p:nvPr/>
        </p:nvSpPr>
        <p:spPr>
          <a:xfrm>
            <a:off x="6598774" y="2106701"/>
            <a:ext cx="1816477" cy="52160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控制组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D943F2E-7525-426B-9B50-39E9119AD46F}"/>
              </a:ext>
            </a:extLst>
          </p:cNvPr>
          <p:cNvSpPr txBox="1"/>
          <p:nvPr/>
        </p:nvSpPr>
        <p:spPr>
          <a:xfrm>
            <a:off x="8138946" y="3133867"/>
            <a:ext cx="867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203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BE1F7B80-7B65-415E-84EC-F7044EEE18E6}"/>
              </a:ext>
            </a:extLst>
          </p:cNvPr>
          <p:cNvSpPr/>
          <p:nvPr/>
        </p:nvSpPr>
        <p:spPr>
          <a:xfrm rot="16200000">
            <a:off x="6283614" y="3843047"/>
            <a:ext cx="1071759" cy="441436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控制组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9513EC55-47EA-4B3D-95BD-726757B42750}"/>
              </a:ext>
            </a:extLst>
          </p:cNvPr>
          <p:cNvSpPr/>
          <p:nvPr/>
        </p:nvSpPr>
        <p:spPr>
          <a:xfrm>
            <a:off x="7741774" y="4451854"/>
            <a:ext cx="2691463" cy="52160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控制组</a:t>
            </a:r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91C18232-656F-4831-9DA2-943546002382}"/>
              </a:ext>
            </a:extLst>
          </p:cNvPr>
          <p:cNvSpPr/>
          <p:nvPr/>
        </p:nvSpPr>
        <p:spPr>
          <a:xfrm>
            <a:off x="7163703" y="5061001"/>
            <a:ext cx="343309" cy="1677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111BA12F-2E6F-417C-A62B-112428257174}"/>
              </a:ext>
            </a:extLst>
          </p:cNvPr>
          <p:cNvSpPr/>
          <p:nvPr/>
        </p:nvSpPr>
        <p:spPr>
          <a:xfrm>
            <a:off x="2841320" y="4438253"/>
            <a:ext cx="343309" cy="16773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30801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7" y="144409"/>
            <a:ext cx="10515600" cy="1325563"/>
          </a:xfrm>
        </p:spPr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互动交流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E241D8A-8E54-4712-9170-BD1BE20A1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7234" y="1207567"/>
            <a:ext cx="10321159" cy="5375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551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607" y="144409"/>
            <a:ext cx="10515600" cy="1325563"/>
          </a:xfrm>
        </p:spPr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互动交流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DD9BBA6-A0BD-44A8-9169-3C2B1E2C9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337" y="1146528"/>
            <a:ext cx="10773103" cy="5449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987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CE98B6-6C06-4100-B616-36BFF86ADF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08238"/>
            <a:ext cx="9144000" cy="2387600"/>
          </a:xfrm>
        </p:spPr>
        <p:txBody>
          <a:bodyPr>
            <a:normAutofit fontScale="90000"/>
          </a:bodyPr>
          <a:lstStyle/>
          <a:p>
            <a:pPr algn="l">
              <a:lnSpc>
                <a:spcPct val="150000"/>
              </a:lnSpc>
            </a:pPr>
            <a:r>
              <a:rPr lang="en-US" altLang="zh-CN" sz="4800" dirty="0"/>
              <a:t>1.</a:t>
            </a:r>
            <a:r>
              <a:rPr lang="zh-CN" altLang="en-US" sz="4800" dirty="0"/>
              <a:t>小车培训计划</a:t>
            </a:r>
            <a:br>
              <a:rPr lang="en-US" altLang="zh-CN" sz="4800" dirty="0"/>
            </a:br>
            <a:r>
              <a:rPr lang="en-US" altLang="zh-CN" sz="4800" dirty="0"/>
              <a:t>2.</a:t>
            </a:r>
            <a:r>
              <a:rPr lang="zh-CN" altLang="en-US" sz="4800" dirty="0"/>
              <a:t>无人机培训计划</a:t>
            </a:r>
            <a:br>
              <a:rPr lang="en-US" altLang="zh-CN" sz="4800" dirty="0"/>
            </a:br>
            <a:r>
              <a:rPr lang="en-US" altLang="zh-CN" sz="4800" dirty="0"/>
              <a:t>3.</a:t>
            </a:r>
            <a:r>
              <a:rPr lang="zh-CN" altLang="en-US" sz="4800" dirty="0"/>
              <a:t>常驻座位与上课时间</a:t>
            </a:r>
            <a:br>
              <a:rPr lang="en-US" altLang="zh-CN" sz="4800" dirty="0"/>
            </a:br>
            <a:r>
              <a:rPr lang="en-US" altLang="zh-CN" sz="4800" dirty="0"/>
              <a:t>4.</a:t>
            </a:r>
            <a:r>
              <a:rPr lang="zh-CN" altLang="en-US" sz="4800" dirty="0"/>
              <a:t> 互动交流</a:t>
            </a:r>
          </a:p>
        </p:txBody>
      </p:sp>
    </p:spTree>
    <p:extLst>
      <p:ext uri="{BB962C8B-B14F-4D97-AF65-F5344CB8AC3E}">
        <p14:creationId xmlns:p14="http://schemas.microsoft.com/office/powerpoint/2010/main" val="13411872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小车培训题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D1638E4-2708-4CD6-A16F-35D11D39D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53" y="1489932"/>
            <a:ext cx="6130974" cy="430188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2F024E4-416A-43F2-A971-002A314D3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974" y="786799"/>
            <a:ext cx="5730674" cy="351933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662DBA6-09B2-40B0-B89C-A456F7901017}"/>
              </a:ext>
            </a:extLst>
          </p:cNvPr>
          <p:cNvSpPr txBox="1"/>
          <p:nvPr/>
        </p:nvSpPr>
        <p:spPr>
          <a:xfrm>
            <a:off x="6460480" y="4553883"/>
            <a:ext cx="172354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起始点</a:t>
            </a:r>
            <a:r>
              <a:rPr lang="en-US" altLang="zh-CN" sz="2400" dirty="0"/>
              <a:t>A</a:t>
            </a:r>
            <a:r>
              <a:rPr lang="zh-CN" altLang="en-US" sz="2400" dirty="0"/>
              <a:t>点</a:t>
            </a:r>
            <a:endParaRPr lang="en-US" altLang="zh-CN" sz="2400" dirty="0"/>
          </a:p>
          <a:p>
            <a:r>
              <a:rPr lang="zh-CN" altLang="en-US" sz="2400" dirty="0"/>
              <a:t>内圈和外圈</a:t>
            </a:r>
            <a:endParaRPr lang="en-US" altLang="zh-CN" sz="2400" dirty="0"/>
          </a:p>
          <a:p>
            <a:r>
              <a:rPr lang="zh-CN" altLang="en-US" sz="2400" dirty="0"/>
              <a:t>等停指示</a:t>
            </a:r>
            <a:endParaRPr lang="en-US" altLang="zh-CN" sz="2400" dirty="0"/>
          </a:p>
          <a:p>
            <a:r>
              <a:rPr lang="zh-CN" altLang="en-US" sz="2400" dirty="0"/>
              <a:t>红绿灯</a:t>
            </a:r>
            <a:endParaRPr lang="en-US" altLang="zh-CN" sz="2400" dirty="0"/>
          </a:p>
          <a:p>
            <a:r>
              <a:rPr lang="zh-CN" altLang="en-US" sz="2400" dirty="0"/>
              <a:t>指示牌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CF93C01-4FBF-496A-A798-33B265B1AA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3535" y="4627547"/>
            <a:ext cx="990651" cy="1282766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69C4159-F721-4D5B-BDA8-E6ECFF0C29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33692" y="4627547"/>
            <a:ext cx="1991232" cy="1164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9380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小车培训题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7B59656-1A0E-452E-830E-DF7C33840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64" y="1279214"/>
            <a:ext cx="5302998" cy="5476297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22B07D89-F91C-47EA-A733-AA8F45E692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1098"/>
          <a:stretch/>
        </p:blipFill>
        <p:spPr>
          <a:xfrm>
            <a:off x="5806207" y="1279214"/>
            <a:ext cx="5943667" cy="244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939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小车培训题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45042D9-6F59-4870-B9B1-8EFDB5DF6D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34" t="18315" r="33276"/>
          <a:stretch/>
        </p:blipFill>
        <p:spPr>
          <a:xfrm>
            <a:off x="8387256" y="1324633"/>
            <a:ext cx="3065209" cy="276901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FD6ECE6-8EFD-447D-B70D-5EDB1CB2D2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38" y="1532930"/>
            <a:ext cx="3091282" cy="238800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7F8FFD0-DA40-4408-B694-328C9DB889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3009" y="4093650"/>
            <a:ext cx="3651438" cy="260998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8D7103E-0149-417C-95B2-3D77554C52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7802" y="1403929"/>
            <a:ext cx="4323309" cy="2689721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F812407-AB57-4574-B238-3AFA3847FE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33807" y="4093650"/>
            <a:ext cx="2851297" cy="2622685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A77B565C-4E0E-4682-938D-CE78560B19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28994" y="4149051"/>
            <a:ext cx="2563989" cy="270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685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小车培训知识点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DE809948-4615-4027-ADF5-77205BDC4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342453"/>
              </p:ext>
            </p:extLst>
          </p:nvPr>
        </p:nvGraphicFramePr>
        <p:xfrm>
          <a:off x="1623848" y="1389811"/>
          <a:ext cx="8944304" cy="51030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6076">
                  <a:extLst>
                    <a:ext uri="{9D8B030D-6E8A-4147-A177-3AD203B41FA5}">
                      <a16:colId xmlns:a16="http://schemas.microsoft.com/office/drawing/2014/main" val="506212854"/>
                    </a:ext>
                  </a:extLst>
                </a:gridCol>
                <a:gridCol w="2236076">
                  <a:extLst>
                    <a:ext uri="{9D8B030D-6E8A-4147-A177-3AD203B41FA5}">
                      <a16:colId xmlns:a16="http://schemas.microsoft.com/office/drawing/2014/main" val="3431837117"/>
                    </a:ext>
                  </a:extLst>
                </a:gridCol>
                <a:gridCol w="2236076">
                  <a:extLst>
                    <a:ext uri="{9D8B030D-6E8A-4147-A177-3AD203B41FA5}">
                      <a16:colId xmlns:a16="http://schemas.microsoft.com/office/drawing/2014/main" val="3216866941"/>
                    </a:ext>
                  </a:extLst>
                </a:gridCol>
                <a:gridCol w="2236076">
                  <a:extLst>
                    <a:ext uri="{9D8B030D-6E8A-4147-A177-3AD203B41FA5}">
                      <a16:colId xmlns:a16="http://schemas.microsoft.com/office/drawing/2014/main" val="2515061118"/>
                    </a:ext>
                  </a:extLst>
                </a:gridCol>
              </a:tblGrid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硬件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软件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机械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视觉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8789065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直流电机及驱动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电机速度、位移</a:t>
                      </a:r>
                      <a:r>
                        <a:rPr lang="en-US" altLang="zh-CN" dirty="0" err="1"/>
                        <a:t>PID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小车底盘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开发环境搭建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8057145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辅助电源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串口通信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零件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linux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1129613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STM32</a:t>
                      </a:r>
                      <a:r>
                        <a:rPr lang="zh-CN" altLang="en-US" dirty="0"/>
                        <a:t>核心板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小车运动控制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装配图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例程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6158751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陀螺仪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寻迹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摄像头支架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图像处理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2553550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蓝牙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角度</a:t>
                      </a:r>
                      <a:r>
                        <a:rPr lang="en-US" altLang="zh-CN" dirty="0" err="1"/>
                        <a:t>PID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指示电路结构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黑线检测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4171076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红绿灯指示电路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无线通信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红绿灯检测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5431913"/>
                  </a:ext>
                </a:extLst>
              </a:tr>
              <a:tr h="637883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舵机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OLED</a:t>
                      </a:r>
                      <a:r>
                        <a:rPr lang="zh-CN" altLang="en-US" dirty="0"/>
                        <a:t>与键盘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字符检测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0289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8775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1346"/>
            <a:ext cx="10515600" cy="1325563"/>
          </a:xfrm>
        </p:spPr>
        <p:txBody>
          <a:bodyPr/>
          <a:lstStyle/>
          <a:p>
            <a:r>
              <a:rPr lang="zh-CN" altLang="en-US" dirty="0"/>
              <a:t>小车培训计划</a:t>
            </a: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DE809948-4615-4027-ADF5-77205BDC44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2174672"/>
              </p:ext>
            </p:extLst>
          </p:nvPr>
        </p:nvGraphicFramePr>
        <p:xfrm>
          <a:off x="838200" y="1055997"/>
          <a:ext cx="11049000" cy="56652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2241">
                  <a:extLst>
                    <a:ext uri="{9D8B030D-6E8A-4147-A177-3AD203B41FA5}">
                      <a16:colId xmlns:a16="http://schemas.microsoft.com/office/drawing/2014/main" val="1993070903"/>
                    </a:ext>
                  </a:extLst>
                </a:gridCol>
                <a:gridCol w="2777359">
                  <a:extLst>
                    <a:ext uri="{9D8B030D-6E8A-4147-A177-3AD203B41FA5}">
                      <a16:colId xmlns:a16="http://schemas.microsoft.com/office/drawing/2014/main" val="506212854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3431837117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3216866941"/>
                    </a:ext>
                  </a:extLst>
                </a:gridCol>
                <a:gridCol w="2209800">
                  <a:extLst>
                    <a:ext uri="{9D8B030D-6E8A-4147-A177-3AD203B41FA5}">
                      <a16:colId xmlns:a16="http://schemas.microsoft.com/office/drawing/2014/main" val="2515061118"/>
                    </a:ext>
                  </a:extLst>
                </a:gridCol>
              </a:tblGrid>
              <a:tr h="517486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上课时间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硬件（黄伟东 张文波）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软件（武凌翅 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杨胜前）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机械（姚子晨 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黄文彬）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视觉（张文波 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dirty="0"/>
                        <a:t>文江霖 梁泽欣）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88789065"/>
                  </a:ext>
                </a:extLst>
              </a:tr>
              <a:tr h="51926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第四周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讲解、分发电路及模块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STM32</a:t>
                      </a:r>
                      <a:r>
                        <a:rPr lang="zh-CN" altLang="en-US" dirty="0"/>
                        <a:t>调试技巧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    组装小车、</a:t>
                      </a:r>
                      <a:endParaRPr lang="en-US" altLang="zh-CN" dirty="0"/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设备培训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开发环境搭建</a:t>
                      </a:r>
                      <a:endParaRPr lang="en-US" altLang="zh-C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58057145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第六周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电机驱动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陀螺仪、电机测速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装配体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图像处理、寻线、</a:t>
                      </a:r>
                      <a:endParaRPr lang="en-US" altLang="zh-C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41129613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第七周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电源电路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小车运动控制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NC</a:t>
                      </a:r>
                      <a:r>
                        <a:rPr lang="zh-CN" altLang="en-US" dirty="0"/>
                        <a:t>雕刻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颜色、字符识别、</a:t>
                      </a:r>
                      <a:r>
                        <a:rPr lang="en-US" altLang="zh-CN" dirty="0"/>
                        <a:t>YOLO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6158751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第八周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红绿灯电路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小车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和</a:t>
                      </a:r>
                      <a:r>
                        <a:rPr lang="en-US" altLang="zh-CN" dirty="0"/>
                        <a:t>2</a:t>
                      </a:r>
                      <a:r>
                        <a:rPr lang="zh-CN" altLang="en-US" dirty="0"/>
                        <a:t>题</a:t>
                      </a:r>
                      <a:endParaRPr lang="en-US" altLang="zh-C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摄像头支架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寻迹小车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92553550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5</a:t>
                      </a:r>
                      <a:r>
                        <a:rPr lang="zh-CN" altLang="en-US" dirty="0"/>
                        <a:t>第九周</a:t>
                      </a: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oled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屏幕和小键盘</a:t>
                      </a:r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en-US" altLang="zh-CN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oled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屏幕和小键盘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红路灯和指示牌</a:t>
                      </a:r>
                      <a:endParaRPr lang="en-US" altLang="zh-CN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algn="ctr"/>
                      <a:r>
                        <a:rPr lang="zh-CN" alt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支架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小车</a:t>
                      </a:r>
                      <a:r>
                        <a:rPr lang="en-US" altLang="zh-CN" dirty="0"/>
                        <a:t>3</a:t>
                      </a:r>
                      <a:r>
                        <a:rPr lang="zh-CN" altLang="en-US" dirty="0"/>
                        <a:t>和</a:t>
                      </a:r>
                      <a:r>
                        <a:rPr lang="en-US" altLang="zh-CN" dirty="0"/>
                        <a:t>4</a:t>
                      </a:r>
                      <a:r>
                        <a:rPr lang="zh-CN" altLang="en-US" dirty="0"/>
                        <a:t>题</a:t>
                      </a:r>
                      <a:endParaRPr lang="en-US" altLang="zh-C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44171076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中期验收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25431913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6</a:t>
                      </a:r>
                      <a:r>
                        <a:rPr lang="zh-CN" altLang="en-US" dirty="0"/>
                        <a:t>第十周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联调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70289364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7</a:t>
                      </a:r>
                      <a:r>
                        <a:rPr lang="zh-CN" altLang="en-US" dirty="0"/>
                        <a:t>第十一周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联调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010422"/>
                  </a:ext>
                </a:extLst>
              </a:tr>
              <a:tr h="51748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8</a:t>
                      </a:r>
                      <a:r>
                        <a:rPr lang="zh-CN" altLang="en-US" dirty="0"/>
                        <a:t>第十二周</a:t>
                      </a:r>
                    </a:p>
                  </a:txBody>
                  <a:tcPr anchor="ctr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联调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9839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3297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无人机培训题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2A00606-E809-424F-BA8F-281DB3250D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00" y="1733462"/>
            <a:ext cx="6902805" cy="339107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F665B4C-3C4D-4E94-A370-F7CA86234D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4005" y="1641868"/>
            <a:ext cx="5188444" cy="3574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2951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56BB0EC-B636-40F5-BB29-441910C8D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无人机培训题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A77B565C-4E0E-4682-938D-CE78560B1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9811" y="1485319"/>
            <a:ext cx="2563989" cy="2708949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6A41794-5219-4F4E-8EE8-CEB44B864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85319"/>
            <a:ext cx="2212079" cy="226703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4D5B866-94DA-4FDA-AC0A-222F17FB6C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715" y="4030752"/>
            <a:ext cx="2528068" cy="2086269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E8152B4D-5E16-4F7E-A48D-21A3192F6A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45876" y="4476233"/>
            <a:ext cx="2749314" cy="223899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8A9256B8-488C-4D90-A281-5B4A86A9F2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2477" y="1127591"/>
            <a:ext cx="3156112" cy="318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0191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</TotalTime>
  <Words>462</Words>
  <Application>Microsoft Office PowerPoint</Application>
  <PresentationFormat>宽屏</PresentationFormat>
  <Paragraphs>163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等线</vt:lpstr>
      <vt:lpstr>等线 Light</vt:lpstr>
      <vt:lpstr>Arial</vt:lpstr>
      <vt:lpstr>Office 主题​​</vt:lpstr>
      <vt:lpstr>24级控制培训计划（初稿）</vt:lpstr>
      <vt:lpstr>1.小车培训计划 2.无人机培训计划 3.常驻座位与上课时间 4. 互动交流</vt:lpstr>
      <vt:lpstr>1.小车培训题</vt:lpstr>
      <vt:lpstr>小车培训题</vt:lpstr>
      <vt:lpstr>小车培训题</vt:lpstr>
      <vt:lpstr>小车培训知识点</vt:lpstr>
      <vt:lpstr>小车培训计划</vt:lpstr>
      <vt:lpstr>2.无人机培训题</vt:lpstr>
      <vt:lpstr>无人机培训题</vt:lpstr>
      <vt:lpstr>无人机培训知识点</vt:lpstr>
      <vt:lpstr>无人机培训计划</vt:lpstr>
      <vt:lpstr>3.常驻座位</vt:lpstr>
      <vt:lpstr>4.互动交流</vt:lpstr>
      <vt:lpstr>4.互动交流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21级控制小车培训计划</dc:title>
  <dc:creator>yilei123</dc:creator>
  <cp:lastModifiedBy>lei</cp:lastModifiedBy>
  <cp:revision>36</cp:revision>
  <dcterms:created xsi:type="dcterms:W3CDTF">2022-08-26T07:05:05Z</dcterms:created>
  <dcterms:modified xsi:type="dcterms:W3CDTF">2025-09-18T12:41:58Z</dcterms:modified>
</cp:coreProperties>
</file>

<file path=docProps/thumbnail.jpeg>
</file>